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alibri (MS)" charset="1" panose="020F0502020204030204"/>
      <p:regular r:id="rId18"/>
    </p:embeddedFont>
    <p:embeddedFont>
      <p:font typeface="Calibri (MS) Bold" charset="1" panose="020F0702030404030204"/>
      <p:regular r:id="rId19"/>
    </p:embeddedFont>
    <p:embeddedFont>
      <p:font typeface="League Spartan" charset="1" panose="00000800000000000000"/>
      <p:regular r:id="rId20"/>
    </p:embeddedFont>
    <p:embeddedFont>
      <p:font typeface="Handelson Five" charset="1" panose="00000100000000000000"/>
      <p:regular r:id="rId21"/>
    </p:embeddedFont>
    <p:embeddedFont>
      <p:font typeface="Codec Pro" charset="1" panose="00000500000000000000"/>
      <p:regular r:id="rId22"/>
    </p:embeddedFont>
    <p:embeddedFont>
      <p:font typeface="Montserrat Bold" charset="1" panose="00000800000000000000"/>
      <p:regular r:id="rId23"/>
    </p:embeddedFont>
    <p:embeddedFont>
      <p:font typeface="Canva Sans" charset="1" panose="020B05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jpe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jpe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5.jpeg" Type="http://schemas.openxmlformats.org/officeDocument/2006/relationships/image"/><Relationship Id="rId9"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4.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6459248" y="4338619"/>
            <a:ext cx="7875378" cy="8104361"/>
          </a:xfrm>
          <a:custGeom>
            <a:avLst/>
            <a:gdLst/>
            <a:ahLst/>
            <a:cxnLst/>
            <a:rect r="r" b="b" t="t" l="l"/>
            <a:pathLst>
              <a:path h="8104361" w="7875378">
                <a:moveTo>
                  <a:pt x="0" y="0"/>
                </a:moveTo>
                <a:lnTo>
                  <a:pt x="7875377" y="0"/>
                </a:lnTo>
                <a:lnTo>
                  <a:pt x="7875377" y="8104360"/>
                </a:lnTo>
                <a:lnTo>
                  <a:pt x="0" y="810436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31953" y="3455060"/>
            <a:ext cx="7281918" cy="7281918"/>
          </a:xfrm>
          <a:custGeom>
            <a:avLst/>
            <a:gdLst/>
            <a:ahLst/>
            <a:cxnLst/>
            <a:rect r="r" b="b" t="t" l="l"/>
            <a:pathLst>
              <a:path h="7281918" w="7281918">
                <a:moveTo>
                  <a:pt x="0" y="0"/>
                </a:moveTo>
                <a:lnTo>
                  <a:pt x="7281919" y="0"/>
                </a:lnTo>
                <a:lnTo>
                  <a:pt x="7281919" y="7281919"/>
                </a:lnTo>
                <a:lnTo>
                  <a:pt x="0" y="7281919"/>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16554" y="4792275"/>
            <a:ext cx="702450" cy="702450"/>
          </a:xfrm>
          <a:custGeom>
            <a:avLst/>
            <a:gdLst/>
            <a:ahLst/>
            <a:cxnLst/>
            <a:rect r="r" b="b" t="t" l="l"/>
            <a:pathLst>
              <a:path h="702450" w="702450">
                <a:moveTo>
                  <a:pt x="0" y="0"/>
                </a:moveTo>
                <a:lnTo>
                  <a:pt x="702450" y="0"/>
                </a:lnTo>
                <a:lnTo>
                  <a:pt x="702450" y="702450"/>
                </a:lnTo>
                <a:lnTo>
                  <a:pt x="0" y="7024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754863" y="3370791"/>
            <a:ext cx="8403673" cy="2926293"/>
          </a:xfrm>
          <a:prstGeom prst="rect">
            <a:avLst/>
          </a:prstGeom>
        </p:spPr>
        <p:txBody>
          <a:bodyPr anchor="t" rtlCol="false" tIns="0" lIns="0" bIns="0" rIns="0">
            <a:spAutoFit/>
          </a:bodyPr>
          <a:lstStyle/>
          <a:p>
            <a:pPr algn="ctr">
              <a:lnSpc>
                <a:spcPts val="21268"/>
              </a:lnSpc>
              <a:spcBef>
                <a:spcPct val="0"/>
              </a:spcBef>
            </a:pPr>
            <a:r>
              <a:rPr lang="en-US" sz="15191">
                <a:solidFill>
                  <a:srgbClr val="02233D"/>
                </a:solidFill>
                <a:latin typeface="Calibri (MS)"/>
                <a:ea typeface="Calibri (MS)"/>
                <a:cs typeface="Calibri (MS)"/>
                <a:sym typeface="Calibri (MS)"/>
              </a:rPr>
              <a:t>WELCOME</a:t>
            </a:r>
          </a:p>
        </p:txBody>
      </p:sp>
      <p:sp>
        <p:nvSpPr>
          <p:cNvPr name="Freeform 6" id="6"/>
          <p:cNvSpPr/>
          <p:nvPr/>
        </p:nvSpPr>
        <p:spPr>
          <a:xfrm flipH="false" flipV="false" rot="0">
            <a:off x="182844" y="1931223"/>
            <a:ext cx="4633710" cy="6424554"/>
          </a:xfrm>
          <a:custGeom>
            <a:avLst/>
            <a:gdLst/>
            <a:ahLst/>
            <a:cxnLst/>
            <a:rect r="r" b="b" t="t" l="l"/>
            <a:pathLst>
              <a:path h="6424554" w="4633710">
                <a:moveTo>
                  <a:pt x="0" y="0"/>
                </a:moveTo>
                <a:lnTo>
                  <a:pt x="4633710" y="0"/>
                </a:lnTo>
                <a:lnTo>
                  <a:pt x="4633710" y="6424554"/>
                </a:lnTo>
                <a:lnTo>
                  <a:pt x="0" y="6424554"/>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4900066" y="-1174508"/>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28700" y="843043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313156" y="8167175"/>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142210" y="-3901955"/>
            <a:ext cx="6856917" cy="6507838"/>
          </a:xfrm>
          <a:custGeom>
            <a:avLst/>
            <a:gdLst/>
            <a:ahLst/>
            <a:cxnLst/>
            <a:rect r="r" b="b" t="t" l="l"/>
            <a:pathLst>
              <a:path h="6507838" w="6856917">
                <a:moveTo>
                  <a:pt x="0" y="0"/>
                </a:moveTo>
                <a:lnTo>
                  <a:pt x="6856917" y="0"/>
                </a:lnTo>
                <a:lnTo>
                  <a:pt x="6856917" y="6507838"/>
                </a:lnTo>
                <a:lnTo>
                  <a:pt x="0" y="65078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389174" y="1455137"/>
            <a:ext cx="6483176" cy="1150746"/>
          </a:xfrm>
          <a:prstGeom prst="rect">
            <a:avLst/>
          </a:prstGeom>
        </p:spPr>
        <p:txBody>
          <a:bodyPr anchor="t" rtlCol="false" tIns="0" lIns="0" bIns="0" rIns="0">
            <a:spAutoFit/>
          </a:bodyPr>
          <a:lstStyle/>
          <a:p>
            <a:pPr algn="ctr">
              <a:lnSpc>
                <a:spcPts val="8623"/>
              </a:lnSpc>
            </a:pPr>
            <a:r>
              <a:rPr lang="en-US" sz="8799">
                <a:solidFill>
                  <a:srgbClr val="02233D"/>
                </a:solidFill>
                <a:latin typeface="League Spartan"/>
                <a:ea typeface="League Spartan"/>
                <a:cs typeface="League Spartan"/>
                <a:sym typeface="League Spartan"/>
              </a:rPr>
              <a:t>Reference</a:t>
            </a:r>
          </a:p>
        </p:txBody>
      </p:sp>
      <p:sp>
        <p:nvSpPr>
          <p:cNvPr name="TextBox 7" id="7"/>
          <p:cNvSpPr txBox="true"/>
          <p:nvPr/>
        </p:nvSpPr>
        <p:spPr>
          <a:xfrm rot="0">
            <a:off x="3191476" y="3996750"/>
            <a:ext cx="12195139" cy="1780540"/>
          </a:xfrm>
          <a:prstGeom prst="rect">
            <a:avLst/>
          </a:prstGeom>
        </p:spPr>
        <p:txBody>
          <a:bodyPr anchor="t" rtlCol="false" tIns="0" lIns="0" bIns="0" rIns="0">
            <a:spAutoFit/>
          </a:bodyPr>
          <a:lstStyle/>
          <a:p>
            <a:pPr algn="just">
              <a:lnSpc>
                <a:spcPts val="4759"/>
              </a:lnSpc>
            </a:pPr>
            <a:r>
              <a:rPr lang="en-US" sz="3399">
                <a:solidFill>
                  <a:srgbClr val="02233D"/>
                </a:solidFill>
                <a:latin typeface="Canva Sans"/>
                <a:ea typeface="Canva Sans"/>
                <a:cs typeface="Canva Sans"/>
                <a:sym typeface="Canva Sans"/>
              </a:rPr>
              <a:t>1. IOT_logical and physical design pdf (google classroom)</a:t>
            </a:r>
          </a:p>
          <a:p>
            <a:pPr algn="just">
              <a:lnSpc>
                <a:spcPts val="4759"/>
              </a:lnSpc>
            </a:pPr>
            <a:r>
              <a:rPr lang="en-US" sz="3399">
                <a:solidFill>
                  <a:srgbClr val="02233D"/>
                </a:solidFill>
                <a:latin typeface="Canva Sans"/>
                <a:ea typeface="Canva Sans"/>
                <a:cs typeface="Canva Sans"/>
                <a:sym typeface="Canva Sans"/>
              </a:rPr>
              <a:t>2. chatgtp </a:t>
            </a:r>
          </a:p>
          <a:p>
            <a:pPr algn="just">
              <a:lnSpc>
                <a:spcPts val="4759"/>
              </a:lnSpc>
            </a:pPr>
            <a:r>
              <a:rPr lang="en-US" sz="3399">
                <a:solidFill>
                  <a:srgbClr val="02233D"/>
                </a:solidFill>
                <a:latin typeface="Canva Sans"/>
                <a:ea typeface="Canva Sans"/>
                <a:cs typeface="Canva Sans"/>
                <a:sym typeface="Canva Sans"/>
              </a:rPr>
              <a:t>3. Nevon projects IOT Projects Ideas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280017" y="4056507"/>
            <a:ext cx="9727966" cy="2183511"/>
          </a:xfrm>
          <a:prstGeom prst="rect">
            <a:avLst/>
          </a:prstGeom>
        </p:spPr>
        <p:txBody>
          <a:bodyPr anchor="t" rtlCol="false" tIns="0" lIns="0" bIns="0" rIns="0">
            <a:spAutoFit/>
          </a:bodyPr>
          <a:lstStyle/>
          <a:p>
            <a:pPr algn="ctr">
              <a:lnSpc>
                <a:spcPts val="14112"/>
              </a:lnSpc>
            </a:pPr>
            <a:r>
              <a:rPr lang="en-US" sz="14400">
                <a:solidFill>
                  <a:srgbClr val="FBFBFB"/>
                </a:solidFill>
                <a:latin typeface="Calibri (MS)"/>
                <a:ea typeface="Calibri (MS)"/>
                <a:cs typeface="Calibri (MS)"/>
                <a:sym typeface="Calibri (MS)"/>
              </a:rPr>
              <a:t>THANK YOU!</a:t>
            </a:r>
          </a:p>
        </p:txBody>
      </p:sp>
      <p:sp>
        <p:nvSpPr>
          <p:cNvPr name="Freeform 3" id="3"/>
          <p:cNvSpPr/>
          <p:nvPr/>
        </p:nvSpPr>
        <p:spPr>
          <a:xfrm flipH="false" flipV="false" rot="-2566591">
            <a:off x="-4514499" y="-4209292"/>
            <a:ext cx="11421234" cy="8780073"/>
          </a:xfrm>
          <a:custGeom>
            <a:avLst/>
            <a:gdLst/>
            <a:ahLst/>
            <a:cxnLst/>
            <a:rect r="r" b="b" t="t" l="l"/>
            <a:pathLst>
              <a:path h="8780073" w="11421234">
                <a:moveTo>
                  <a:pt x="0" y="0"/>
                </a:moveTo>
                <a:lnTo>
                  <a:pt x="11421234" y="0"/>
                </a:lnTo>
                <a:lnTo>
                  <a:pt x="11421234" y="8780073"/>
                </a:lnTo>
                <a:lnTo>
                  <a:pt x="0" y="8780073"/>
                </a:lnTo>
                <a:lnTo>
                  <a:pt x="0" y="0"/>
                </a:lnTo>
                <a:close/>
              </a:path>
            </a:pathLst>
          </a:custGeom>
          <a:blipFill>
            <a:blip r:embed="rId2"/>
            <a:stretch>
              <a:fillRect l="0" t="0" r="0" b="0"/>
            </a:stretch>
          </a:blipFill>
        </p:spPr>
      </p:sp>
      <p:sp>
        <p:nvSpPr>
          <p:cNvPr name="Freeform 4" id="4"/>
          <p:cNvSpPr/>
          <p:nvPr/>
        </p:nvSpPr>
        <p:spPr>
          <a:xfrm flipH="false" flipV="false" rot="-2566591">
            <a:off x="13940682" y="1032386"/>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449461" y="-3229321"/>
            <a:ext cx="18562911" cy="6458642"/>
            <a:chOff x="0" y="0"/>
            <a:chExt cx="2875881" cy="1000613"/>
          </a:xfrm>
        </p:grpSpPr>
        <p:sp>
          <p:nvSpPr>
            <p:cNvPr name="Freeform 3" id="3"/>
            <p:cNvSpPr/>
            <p:nvPr/>
          </p:nvSpPr>
          <p:spPr>
            <a:xfrm flipH="false" flipV="false" rot="0">
              <a:off x="0" y="0"/>
              <a:ext cx="2875881" cy="1000613"/>
            </a:xfrm>
            <a:custGeom>
              <a:avLst/>
              <a:gdLst/>
              <a:ahLst/>
              <a:cxnLst/>
              <a:rect r="r" b="b" t="t" l="l"/>
              <a:pathLst>
                <a:path h="1000613" w="2875881">
                  <a:moveTo>
                    <a:pt x="17100" y="0"/>
                  </a:moveTo>
                  <a:lnTo>
                    <a:pt x="2858781" y="0"/>
                  </a:lnTo>
                  <a:cubicBezTo>
                    <a:pt x="2863316" y="0"/>
                    <a:pt x="2867665" y="1802"/>
                    <a:pt x="2870872" y="5008"/>
                  </a:cubicBezTo>
                  <a:cubicBezTo>
                    <a:pt x="2874079" y="8215"/>
                    <a:pt x="2875881" y="12565"/>
                    <a:pt x="2875881" y="17100"/>
                  </a:cubicBezTo>
                  <a:lnTo>
                    <a:pt x="2875881" y="983513"/>
                  </a:lnTo>
                  <a:cubicBezTo>
                    <a:pt x="2875881" y="988048"/>
                    <a:pt x="2874079" y="992397"/>
                    <a:pt x="2870872" y="995604"/>
                  </a:cubicBezTo>
                  <a:cubicBezTo>
                    <a:pt x="2867665" y="998811"/>
                    <a:pt x="2863316" y="1000613"/>
                    <a:pt x="2858781" y="1000613"/>
                  </a:cubicBezTo>
                  <a:lnTo>
                    <a:pt x="17100" y="1000613"/>
                  </a:lnTo>
                  <a:cubicBezTo>
                    <a:pt x="12565" y="1000613"/>
                    <a:pt x="8215" y="998811"/>
                    <a:pt x="5008" y="995604"/>
                  </a:cubicBezTo>
                  <a:cubicBezTo>
                    <a:pt x="1802" y="992397"/>
                    <a:pt x="0" y="988048"/>
                    <a:pt x="0" y="983513"/>
                  </a:cubicBezTo>
                  <a:lnTo>
                    <a:pt x="0" y="17100"/>
                  </a:lnTo>
                  <a:cubicBezTo>
                    <a:pt x="0" y="12565"/>
                    <a:pt x="1802" y="8215"/>
                    <a:pt x="5008" y="5008"/>
                  </a:cubicBezTo>
                  <a:cubicBezTo>
                    <a:pt x="8215" y="1802"/>
                    <a:pt x="12565" y="0"/>
                    <a:pt x="17100" y="0"/>
                  </a:cubicBezTo>
                  <a:close/>
                </a:path>
              </a:pathLst>
            </a:custGeom>
            <a:blipFill>
              <a:blip r:embed="rId2"/>
              <a:stretch>
                <a:fillRect l="0" t="-28473" r="-32359" b="-125137"/>
              </a:stretch>
            </a:blipFill>
          </p:spPr>
        </p:sp>
      </p:grpSp>
      <p:sp>
        <p:nvSpPr>
          <p:cNvPr name="TextBox 4" id="4"/>
          <p:cNvSpPr txBox="true"/>
          <p:nvPr/>
        </p:nvSpPr>
        <p:spPr>
          <a:xfrm rot="0">
            <a:off x="3889131" y="4056507"/>
            <a:ext cx="10509739" cy="2183511"/>
          </a:xfrm>
          <a:prstGeom prst="rect">
            <a:avLst/>
          </a:prstGeom>
        </p:spPr>
        <p:txBody>
          <a:bodyPr anchor="t" rtlCol="false" tIns="0" lIns="0" bIns="0" rIns="0">
            <a:spAutoFit/>
          </a:bodyPr>
          <a:lstStyle/>
          <a:p>
            <a:pPr algn="l">
              <a:lnSpc>
                <a:spcPts val="14112"/>
              </a:lnSpc>
            </a:pPr>
            <a:r>
              <a:rPr lang="en-US" sz="14400">
                <a:solidFill>
                  <a:srgbClr val="000000"/>
                </a:solidFill>
                <a:latin typeface="Calibri (MS)"/>
                <a:ea typeface="Calibri (MS)"/>
                <a:cs typeface="Calibri (MS)"/>
                <a:sym typeface="Calibri (MS)"/>
              </a:rPr>
              <a:t>Any Question</a:t>
            </a:r>
          </a:p>
        </p:txBody>
      </p:sp>
      <p:sp>
        <p:nvSpPr>
          <p:cNvPr name="Freeform 5" id="5"/>
          <p:cNvSpPr/>
          <p:nvPr/>
        </p:nvSpPr>
        <p:spPr>
          <a:xfrm flipH="false" flipV="false" rot="0">
            <a:off x="14159609" y="6488823"/>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2938474" y="6842993"/>
            <a:ext cx="6775868" cy="4114800"/>
          </a:xfrm>
          <a:custGeom>
            <a:avLst/>
            <a:gdLst/>
            <a:ahLst/>
            <a:cxnLst/>
            <a:rect r="r" b="b" t="t" l="l"/>
            <a:pathLst>
              <a:path h="4114800" w="6775868">
                <a:moveTo>
                  <a:pt x="6775869" y="0"/>
                </a:moveTo>
                <a:lnTo>
                  <a:pt x="0" y="0"/>
                </a:lnTo>
                <a:lnTo>
                  <a:pt x="0" y="4114800"/>
                </a:lnTo>
                <a:lnTo>
                  <a:pt x="6775869" y="4114800"/>
                </a:lnTo>
                <a:lnTo>
                  <a:pt x="67758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4698991" y="5467828"/>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181567"/>
            <a:ext cx="651310" cy="651310"/>
          </a:xfrm>
          <a:custGeom>
            <a:avLst/>
            <a:gdLst/>
            <a:ahLst/>
            <a:cxnLst/>
            <a:rect r="r" b="b" t="t" l="l"/>
            <a:pathLst>
              <a:path h="651310" w="651310">
                <a:moveTo>
                  <a:pt x="0" y="0"/>
                </a:moveTo>
                <a:lnTo>
                  <a:pt x="651310" y="0"/>
                </a:lnTo>
                <a:lnTo>
                  <a:pt x="651310" y="651309"/>
                </a:lnTo>
                <a:lnTo>
                  <a:pt x="0" y="651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97082" y="2480478"/>
            <a:ext cx="13293836" cy="3262631"/>
          </a:xfrm>
          <a:prstGeom prst="rect">
            <a:avLst/>
          </a:prstGeom>
        </p:spPr>
        <p:txBody>
          <a:bodyPr anchor="t" rtlCol="false" tIns="0" lIns="0" bIns="0" rIns="0">
            <a:spAutoFit/>
          </a:bodyPr>
          <a:lstStyle/>
          <a:p>
            <a:pPr algn="ctr">
              <a:lnSpc>
                <a:spcPts val="12319"/>
              </a:lnSpc>
              <a:spcBef>
                <a:spcPct val="0"/>
              </a:spcBef>
            </a:pPr>
            <a:r>
              <a:rPr lang="en-US" b="true" sz="8799">
                <a:solidFill>
                  <a:srgbClr val="02233D"/>
                </a:solidFill>
                <a:latin typeface="Calibri (MS) Bold"/>
                <a:ea typeface="Calibri (MS) Bold"/>
                <a:cs typeface="Calibri (MS) Bold"/>
                <a:sym typeface="Calibri (MS) Bold"/>
              </a:rPr>
              <a:t>IOT-BASED PATIENT HEALTH MONITORING SYSTEM</a:t>
            </a:r>
          </a:p>
        </p:txBody>
      </p:sp>
      <p:sp>
        <p:nvSpPr>
          <p:cNvPr name="Freeform 5" id="5"/>
          <p:cNvSpPr/>
          <p:nvPr/>
        </p:nvSpPr>
        <p:spPr>
          <a:xfrm flipH="false" flipV="false" rot="0">
            <a:off x="13838480" y="-607579"/>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6">
              <a:alphaModFix amt="82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485204" y="8267029"/>
            <a:ext cx="2661520" cy="382270"/>
          </a:xfrm>
          <a:prstGeom prst="rect">
            <a:avLst/>
          </a:prstGeom>
        </p:spPr>
        <p:txBody>
          <a:bodyPr anchor="t" rtlCol="false" tIns="0" lIns="0" bIns="0" rIns="0">
            <a:spAutoFit/>
          </a:bodyPr>
          <a:lstStyle/>
          <a:p>
            <a:pPr algn="ctr">
              <a:lnSpc>
                <a:spcPts val="3080"/>
              </a:lnSpc>
              <a:spcBef>
                <a:spcPct val="0"/>
              </a:spcBef>
            </a:pPr>
            <a:r>
              <a:rPr lang="en-US" sz="2200">
                <a:solidFill>
                  <a:srgbClr val="02233D"/>
                </a:solidFill>
                <a:latin typeface="League Spartan"/>
                <a:ea typeface="League Spartan"/>
                <a:cs typeface="League Spartan"/>
                <a:sym typeface="League Spartan"/>
              </a:rPr>
              <a:t>PRESENTED BY :     </a:t>
            </a:r>
          </a:p>
        </p:txBody>
      </p:sp>
      <p:sp>
        <p:nvSpPr>
          <p:cNvPr name="TextBox 7" id="7"/>
          <p:cNvSpPr txBox="true"/>
          <p:nvPr/>
        </p:nvSpPr>
        <p:spPr>
          <a:xfrm rot="0">
            <a:off x="10485204" y="8947808"/>
            <a:ext cx="7577424" cy="382270"/>
          </a:xfrm>
          <a:prstGeom prst="rect">
            <a:avLst/>
          </a:prstGeom>
        </p:spPr>
        <p:txBody>
          <a:bodyPr anchor="t" rtlCol="false" tIns="0" lIns="0" bIns="0" rIns="0">
            <a:spAutoFit/>
          </a:bodyPr>
          <a:lstStyle/>
          <a:p>
            <a:pPr algn="ctr">
              <a:lnSpc>
                <a:spcPts val="3080"/>
              </a:lnSpc>
              <a:spcBef>
                <a:spcPct val="0"/>
              </a:spcBef>
            </a:pPr>
            <a:r>
              <a:rPr lang="en-US" sz="2200">
                <a:solidFill>
                  <a:srgbClr val="02233D"/>
                </a:solidFill>
                <a:latin typeface="League Spartan"/>
                <a:ea typeface="League Spartan"/>
                <a:cs typeface="League Spartan"/>
                <a:sym typeface="League Spartan"/>
              </a:rPr>
              <a:t>SHARIFUL ISLAM (SAJIB) SARKER         ID 2125051016</a:t>
            </a:r>
          </a:p>
        </p:txBody>
      </p:sp>
      <p:sp>
        <p:nvSpPr>
          <p:cNvPr name="TextBox 8" id="8"/>
          <p:cNvSpPr txBox="true"/>
          <p:nvPr/>
        </p:nvSpPr>
        <p:spPr>
          <a:xfrm rot="0">
            <a:off x="10485204" y="9472384"/>
            <a:ext cx="7577424" cy="382270"/>
          </a:xfrm>
          <a:prstGeom prst="rect">
            <a:avLst/>
          </a:prstGeom>
        </p:spPr>
        <p:txBody>
          <a:bodyPr anchor="t" rtlCol="false" tIns="0" lIns="0" bIns="0" rIns="0">
            <a:spAutoFit/>
          </a:bodyPr>
          <a:lstStyle/>
          <a:p>
            <a:pPr algn="ctr">
              <a:lnSpc>
                <a:spcPts val="3080"/>
              </a:lnSpc>
              <a:spcBef>
                <a:spcPct val="0"/>
              </a:spcBef>
            </a:pPr>
            <a:r>
              <a:rPr lang="en-US" sz="2200">
                <a:solidFill>
                  <a:srgbClr val="02233D"/>
                </a:solidFill>
                <a:latin typeface="League Spartan"/>
                <a:ea typeface="League Spartan"/>
                <a:cs typeface="League Spartan"/>
                <a:sym typeface="League Spartan"/>
              </a:rPr>
              <a:t>KAMRUN NAHAR MITU                            ID 2125051019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452625" y="-1898514"/>
            <a:ext cx="6856917" cy="6507838"/>
          </a:xfrm>
          <a:custGeom>
            <a:avLst/>
            <a:gdLst/>
            <a:ahLst/>
            <a:cxnLst/>
            <a:rect r="r" b="b" t="t" l="l"/>
            <a:pathLst>
              <a:path h="6507838" w="6856917">
                <a:moveTo>
                  <a:pt x="0" y="0"/>
                </a:moveTo>
                <a:lnTo>
                  <a:pt x="6856917" y="0"/>
                </a:lnTo>
                <a:lnTo>
                  <a:pt x="6856917" y="6507838"/>
                </a:lnTo>
                <a:lnTo>
                  <a:pt x="0" y="6507838"/>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30748" y="1355405"/>
            <a:ext cx="7443754" cy="7308413"/>
          </a:xfrm>
          <a:custGeom>
            <a:avLst/>
            <a:gdLst/>
            <a:ahLst/>
            <a:cxnLst/>
            <a:rect r="r" b="b" t="t" l="l"/>
            <a:pathLst>
              <a:path h="7308413" w="7443754">
                <a:moveTo>
                  <a:pt x="0" y="0"/>
                </a:moveTo>
                <a:lnTo>
                  <a:pt x="7443754" y="0"/>
                </a:lnTo>
                <a:lnTo>
                  <a:pt x="7443754" y="7308414"/>
                </a:lnTo>
                <a:lnTo>
                  <a:pt x="0" y="7308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650715" y="2207701"/>
            <a:ext cx="5603821" cy="56038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888" t="0" r="-38888" b="0"/>
              </a:stretch>
            </a:blipFill>
          </p:spPr>
        </p:sp>
      </p:grpSp>
      <p:sp>
        <p:nvSpPr>
          <p:cNvPr name="Freeform 6" id="6"/>
          <p:cNvSpPr/>
          <p:nvPr/>
        </p:nvSpPr>
        <p:spPr>
          <a:xfrm flipH="false" flipV="false" rot="0">
            <a:off x="15635262" y="5142376"/>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7"/>
            <a:stretch>
              <a:fillRect l="0" t="0" r="0" b="0"/>
            </a:stretch>
          </a:blipFill>
        </p:spPr>
      </p:sp>
      <p:grpSp>
        <p:nvGrpSpPr>
          <p:cNvPr name="Group 7" id="7"/>
          <p:cNvGrpSpPr/>
          <p:nvPr/>
        </p:nvGrpSpPr>
        <p:grpSpPr>
          <a:xfrm rot="0">
            <a:off x="-456854" y="584771"/>
            <a:ext cx="10300620" cy="1583689"/>
            <a:chOff x="0" y="0"/>
            <a:chExt cx="13734160" cy="2111586"/>
          </a:xfrm>
        </p:grpSpPr>
        <p:sp>
          <p:nvSpPr>
            <p:cNvPr name="Freeform 8" id="8"/>
            <p:cNvSpPr/>
            <p:nvPr/>
          </p:nvSpPr>
          <p:spPr>
            <a:xfrm flipH="false" flipV="false" rot="0">
              <a:off x="0" y="172809"/>
              <a:ext cx="13512868" cy="1719820"/>
            </a:xfrm>
            <a:custGeom>
              <a:avLst/>
              <a:gdLst/>
              <a:ahLst/>
              <a:cxnLst/>
              <a:rect r="r" b="b" t="t" l="l"/>
              <a:pathLst>
                <a:path h="1719820" w="13512868">
                  <a:moveTo>
                    <a:pt x="0" y="0"/>
                  </a:moveTo>
                  <a:lnTo>
                    <a:pt x="13512868" y="0"/>
                  </a:lnTo>
                  <a:lnTo>
                    <a:pt x="13512868" y="1719819"/>
                  </a:lnTo>
                  <a:lnTo>
                    <a:pt x="0" y="17198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3338628" y="-209550"/>
              <a:ext cx="10395532" cy="2321136"/>
            </a:xfrm>
            <a:prstGeom prst="rect">
              <a:avLst/>
            </a:prstGeom>
          </p:spPr>
          <p:txBody>
            <a:bodyPr anchor="t" rtlCol="false" tIns="0" lIns="0" bIns="0" rIns="0">
              <a:spAutoFit/>
            </a:bodyPr>
            <a:lstStyle/>
            <a:p>
              <a:pPr algn="l">
                <a:lnSpc>
                  <a:spcPts val="14560"/>
                </a:lnSpc>
                <a:spcBef>
                  <a:spcPct val="0"/>
                </a:spcBef>
              </a:pPr>
              <a:r>
                <a:rPr lang="en-US" sz="10400">
                  <a:solidFill>
                    <a:srgbClr val="FFFFFF"/>
                  </a:solidFill>
                  <a:latin typeface="Handelson Five"/>
                  <a:ea typeface="Handelson Five"/>
                  <a:cs typeface="Handelson Five"/>
                  <a:sym typeface="Handelson Five"/>
                </a:rPr>
                <a:t>INTRODUCTION</a:t>
              </a:r>
            </a:p>
          </p:txBody>
        </p:sp>
      </p:grpSp>
      <p:sp>
        <p:nvSpPr>
          <p:cNvPr name="TextBox 10" id="10"/>
          <p:cNvSpPr txBox="true"/>
          <p:nvPr/>
        </p:nvSpPr>
        <p:spPr>
          <a:xfrm rot="0">
            <a:off x="1328523" y="3421149"/>
            <a:ext cx="9777414" cy="3500755"/>
          </a:xfrm>
          <a:prstGeom prst="rect">
            <a:avLst/>
          </a:prstGeom>
        </p:spPr>
        <p:txBody>
          <a:bodyPr anchor="t" rtlCol="false" tIns="0" lIns="0" bIns="0" rIns="0">
            <a:spAutoFit/>
          </a:bodyPr>
          <a:lstStyle/>
          <a:p>
            <a:pPr algn="just">
              <a:lnSpc>
                <a:spcPts val="3919"/>
              </a:lnSpc>
              <a:spcBef>
                <a:spcPct val="0"/>
              </a:spcBef>
            </a:pPr>
            <a:r>
              <a:rPr lang="en-US" sz="2799">
                <a:solidFill>
                  <a:srgbClr val="FFFFFF"/>
                </a:solidFill>
                <a:latin typeface="Codec Pro"/>
                <a:ea typeface="Codec Pro"/>
                <a:cs typeface="Codec Pro"/>
                <a:sym typeface="Codec Pro"/>
              </a:rPr>
              <a:t>The Patient Health Monitoring System is an IoT-based project aimed at improving healthcare efficiency by remotely monitoring patients' vital signs in real-time. This system offers a non-invasive and continuous method of tracking patient health parameters like heart rate, blood pressure, temperature, and oxygen levels, ensuring timely medical intervention.</a:t>
            </a:r>
          </a:p>
        </p:txBody>
      </p:sp>
      <p:sp>
        <p:nvSpPr>
          <p:cNvPr name="Freeform 11" id="11"/>
          <p:cNvSpPr/>
          <p:nvPr/>
        </p:nvSpPr>
        <p:spPr>
          <a:xfrm flipH="false" flipV="false" rot="-10800000">
            <a:off x="-5264816" y="8059953"/>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5694454" y="7811522"/>
            <a:ext cx="6856917" cy="6507838"/>
          </a:xfrm>
          <a:custGeom>
            <a:avLst/>
            <a:gdLst/>
            <a:ahLst/>
            <a:cxnLst/>
            <a:rect r="r" b="b" t="t" l="l"/>
            <a:pathLst>
              <a:path h="6507838" w="6856917">
                <a:moveTo>
                  <a:pt x="0" y="0"/>
                </a:moveTo>
                <a:lnTo>
                  <a:pt x="6856917" y="0"/>
                </a:lnTo>
                <a:lnTo>
                  <a:pt x="6856917" y="6507838"/>
                </a:lnTo>
                <a:lnTo>
                  <a:pt x="0" y="6507838"/>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861422" y="-827235"/>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86788" y="527094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02714" y="-122790"/>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4518661" y="2293884"/>
            <a:ext cx="3519743" cy="6964416"/>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33614" t="0" r="-91643"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5" id="15"/>
          <p:cNvSpPr/>
          <p:nvPr/>
        </p:nvSpPr>
        <p:spPr>
          <a:xfrm flipH="false" flipV="false" rot="0">
            <a:off x="-944869" y="9102688"/>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3252467" y="901938"/>
            <a:ext cx="13164048" cy="1150746"/>
          </a:xfrm>
          <a:prstGeom prst="rect">
            <a:avLst/>
          </a:prstGeom>
        </p:spPr>
        <p:txBody>
          <a:bodyPr anchor="t" rtlCol="false" tIns="0" lIns="0" bIns="0" rIns="0">
            <a:spAutoFit/>
          </a:bodyPr>
          <a:lstStyle/>
          <a:p>
            <a:pPr algn="l">
              <a:lnSpc>
                <a:spcPts val="8623"/>
              </a:lnSpc>
            </a:pPr>
            <a:r>
              <a:rPr lang="en-US" sz="8799">
                <a:solidFill>
                  <a:srgbClr val="02233D"/>
                </a:solidFill>
                <a:latin typeface="League Spartan"/>
                <a:ea typeface="League Spartan"/>
                <a:cs typeface="League Spartan"/>
                <a:sym typeface="League Spartan"/>
              </a:rPr>
              <a:t>Problem Identification</a:t>
            </a:r>
          </a:p>
        </p:txBody>
      </p:sp>
      <p:sp>
        <p:nvSpPr>
          <p:cNvPr name="TextBox 17" id="17"/>
          <p:cNvSpPr txBox="true"/>
          <p:nvPr/>
        </p:nvSpPr>
        <p:spPr>
          <a:xfrm rot="0">
            <a:off x="2422640" y="2841472"/>
            <a:ext cx="10907915" cy="5424805"/>
          </a:xfrm>
          <a:prstGeom prst="rect">
            <a:avLst/>
          </a:prstGeom>
        </p:spPr>
        <p:txBody>
          <a:bodyPr anchor="t" rtlCol="false" tIns="0" lIns="0" bIns="0" rIns="0">
            <a:spAutoFit/>
          </a:bodyPr>
          <a:lstStyle/>
          <a:p>
            <a:pPr algn="just" marL="604519" indent="-302260" lvl="1">
              <a:lnSpc>
                <a:spcPts val="3919"/>
              </a:lnSpc>
              <a:buFont typeface="Arial"/>
              <a:buChar char="•"/>
            </a:pPr>
            <a:r>
              <a:rPr lang="en-US" b="true" sz="2799">
                <a:solidFill>
                  <a:srgbClr val="00204B"/>
                </a:solidFill>
                <a:latin typeface="Montserrat Bold"/>
                <a:ea typeface="Montserrat Bold"/>
                <a:cs typeface="Montserrat Bold"/>
                <a:sym typeface="Montserrat Bold"/>
              </a:rPr>
              <a:t>Traditional patient monitoring uses occasional checks, which can delay finding serious health problems.</a:t>
            </a:r>
          </a:p>
          <a:p>
            <a:pPr algn="just">
              <a:lnSpc>
                <a:spcPts val="3919"/>
              </a:lnSpc>
            </a:pPr>
          </a:p>
          <a:p>
            <a:pPr algn="just" marL="604519" indent="-302260" lvl="1">
              <a:lnSpc>
                <a:spcPts val="3919"/>
              </a:lnSpc>
              <a:buFont typeface="Arial"/>
              <a:buChar char="•"/>
            </a:pPr>
            <a:r>
              <a:rPr lang="en-US" b="true" sz="2799">
                <a:solidFill>
                  <a:srgbClr val="00204B"/>
                </a:solidFill>
                <a:latin typeface="Montserrat Bold"/>
                <a:ea typeface="Montserrat Bold"/>
                <a:cs typeface="Montserrat Bold"/>
                <a:sym typeface="Montserrat Bold"/>
              </a:rPr>
              <a:t>This is especially risky for patients with long-term illnesses or those recovering from surgery.</a:t>
            </a:r>
          </a:p>
          <a:p>
            <a:pPr algn="just">
              <a:lnSpc>
                <a:spcPts val="3919"/>
              </a:lnSpc>
            </a:pPr>
          </a:p>
          <a:p>
            <a:pPr algn="just" marL="604519" indent="-302260" lvl="1">
              <a:lnSpc>
                <a:spcPts val="3919"/>
              </a:lnSpc>
              <a:buFont typeface="Arial"/>
              <a:buChar char="•"/>
            </a:pPr>
            <a:r>
              <a:rPr lang="en-US" b="true" sz="2799">
                <a:solidFill>
                  <a:srgbClr val="00204B"/>
                </a:solidFill>
                <a:latin typeface="Montserrat Bold"/>
                <a:ea typeface="Montserrat Bold"/>
                <a:cs typeface="Montserrat Bold"/>
                <a:sym typeface="Montserrat Bold"/>
              </a:rPr>
              <a:t>Without constant monitoring, healthcare workers find it harder to manage resources well.</a:t>
            </a:r>
          </a:p>
          <a:p>
            <a:pPr algn="just">
              <a:lnSpc>
                <a:spcPts val="3919"/>
              </a:lnSpc>
            </a:pPr>
          </a:p>
          <a:p>
            <a:pPr algn="just" marL="604519" indent="-302260" lvl="1">
              <a:lnSpc>
                <a:spcPts val="3919"/>
              </a:lnSpc>
              <a:buFont typeface="Arial"/>
              <a:buChar char="•"/>
            </a:pPr>
            <a:r>
              <a:rPr lang="en-US" b="true" sz="2799">
                <a:solidFill>
                  <a:srgbClr val="00204B"/>
                </a:solidFill>
                <a:latin typeface="Montserrat Bold"/>
                <a:ea typeface="Montserrat Bold"/>
                <a:cs typeface="Montserrat Bold"/>
                <a:sym typeface="Montserrat Bold"/>
              </a:rPr>
              <a:t>Delays in care can lead to more hospital visits and higher healthcare costs.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1169290" y="3095226"/>
            <a:ext cx="11071703" cy="11071703"/>
          </a:xfrm>
          <a:custGeom>
            <a:avLst/>
            <a:gdLst/>
            <a:ahLst/>
            <a:cxnLst/>
            <a:rect r="r" b="b" t="t" l="l"/>
            <a:pathLst>
              <a:path h="11071703" w="11071703">
                <a:moveTo>
                  <a:pt x="11071703" y="0"/>
                </a:moveTo>
                <a:lnTo>
                  <a:pt x="0" y="0"/>
                </a:lnTo>
                <a:lnTo>
                  <a:pt x="0" y="11071703"/>
                </a:lnTo>
                <a:lnTo>
                  <a:pt x="11071703" y="11071703"/>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51822" y="8792787"/>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20283" y="9005727"/>
            <a:ext cx="505147" cy="505147"/>
          </a:xfrm>
          <a:custGeom>
            <a:avLst/>
            <a:gdLst/>
            <a:ahLst/>
            <a:cxnLst/>
            <a:rect r="r" b="b" t="t" l="l"/>
            <a:pathLst>
              <a:path h="505147" w="505147">
                <a:moveTo>
                  <a:pt x="0" y="0"/>
                </a:moveTo>
                <a:lnTo>
                  <a:pt x="505146" y="0"/>
                </a:lnTo>
                <a:lnTo>
                  <a:pt x="505146" y="505146"/>
                </a:lnTo>
                <a:lnTo>
                  <a:pt x="0" y="505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315452" y="2556024"/>
            <a:ext cx="5302846" cy="6954850"/>
            <a:chOff x="0" y="0"/>
            <a:chExt cx="821550" cy="1077488"/>
          </a:xfrm>
        </p:grpSpPr>
        <p:sp>
          <p:nvSpPr>
            <p:cNvPr name="Freeform 6" id="6"/>
            <p:cNvSpPr/>
            <p:nvPr/>
          </p:nvSpPr>
          <p:spPr>
            <a:xfrm flipH="false" flipV="false" rot="0">
              <a:off x="0" y="0"/>
              <a:ext cx="821550" cy="1077488"/>
            </a:xfrm>
            <a:custGeom>
              <a:avLst/>
              <a:gdLst/>
              <a:ahLst/>
              <a:cxnLst/>
              <a:rect r="r" b="b" t="t" l="l"/>
              <a:pathLst>
                <a:path h="1077488" w="821550">
                  <a:moveTo>
                    <a:pt x="59858" y="0"/>
                  </a:moveTo>
                  <a:lnTo>
                    <a:pt x="761691" y="0"/>
                  </a:lnTo>
                  <a:cubicBezTo>
                    <a:pt x="777567" y="0"/>
                    <a:pt x="792792" y="6306"/>
                    <a:pt x="804017" y="17532"/>
                  </a:cubicBezTo>
                  <a:cubicBezTo>
                    <a:pt x="815243" y="28758"/>
                    <a:pt x="821550" y="43983"/>
                    <a:pt x="821550" y="59858"/>
                  </a:cubicBezTo>
                  <a:lnTo>
                    <a:pt x="821550" y="1017630"/>
                  </a:lnTo>
                  <a:cubicBezTo>
                    <a:pt x="821550" y="1033505"/>
                    <a:pt x="815243" y="1048731"/>
                    <a:pt x="804017" y="1059956"/>
                  </a:cubicBezTo>
                  <a:cubicBezTo>
                    <a:pt x="792792" y="1071182"/>
                    <a:pt x="777567" y="1077488"/>
                    <a:pt x="761691" y="1077488"/>
                  </a:cubicBezTo>
                  <a:lnTo>
                    <a:pt x="59858" y="1077488"/>
                  </a:lnTo>
                  <a:cubicBezTo>
                    <a:pt x="43983" y="1077488"/>
                    <a:pt x="28758" y="1071182"/>
                    <a:pt x="17532" y="1059956"/>
                  </a:cubicBezTo>
                  <a:cubicBezTo>
                    <a:pt x="6306" y="1048731"/>
                    <a:pt x="0" y="1033505"/>
                    <a:pt x="0" y="1017630"/>
                  </a:cubicBezTo>
                  <a:lnTo>
                    <a:pt x="0" y="59858"/>
                  </a:lnTo>
                  <a:cubicBezTo>
                    <a:pt x="0" y="43983"/>
                    <a:pt x="6306" y="28758"/>
                    <a:pt x="17532" y="17532"/>
                  </a:cubicBezTo>
                  <a:cubicBezTo>
                    <a:pt x="28758" y="6306"/>
                    <a:pt x="43983" y="0"/>
                    <a:pt x="59858" y="0"/>
                  </a:cubicBezTo>
                  <a:close/>
                </a:path>
              </a:pathLst>
            </a:custGeom>
            <a:blipFill>
              <a:blip r:embed="rId8"/>
              <a:stretch>
                <a:fillRect l="-16501" t="0" r="-54103" b="0"/>
              </a:stretch>
            </a:blipFill>
          </p:spPr>
        </p:sp>
      </p:grpSp>
      <p:sp>
        <p:nvSpPr>
          <p:cNvPr name="Freeform 7" id="7"/>
          <p:cNvSpPr/>
          <p:nvPr/>
        </p:nvSpPr>
        <p:spPr>
          <a:xfrm flipH="false" flipV="false" rot="0">
            <a:off x="-5973052" y="935597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834375" y="855905"/>
            <a:ext cx="14619250" cy="1052196"/>
          </a:xfrm>
          <a:prstGeom prst="rect">
            <a:avLst/>
          </a:prstGeom>
        </p:spPr>
        <p:txBody>
          <a:bodyPr anchor="t" rtlCol="false" tIns="0" lIns="0" bIns="0" rIns="0">
            <a:spAutoFit/>
          </a:bodyPr>
          <a:lstStyle/>
          <a:p>
            <a:pPr algn="l">
              <a:lnSpc>
                <a:spcPts val="7840"/>
              </a:lnSpc>
            </a:pPr>
            <a:r>
              <a:rPr lang="en-US" sz="8000">
                <a:solidFill>
                  <a:srgbClr val="02233D"/>
                </a:solidFill>
                <a:latin typeface="League Spartan"/>
                <a:ea typeface="League Spartan"/>
                <a:cs typeface="League Spartan"/>
                <a:sym typeface="League Spartan"/>
              </a:rPr>
              <a:t>Our Technology Solutions </a:t>
            </a:r>
          </a:p>
        </p:txBody>
      </p:sp>
      <p:sp>
        <p:nvSpPr>
          <p:cNvPr name="Freeform 9" id="9"/>
          <p:cNvSpPr/>
          <p:nvPr/>
        </p:nvSpPr>
        <p:spPr>
          <a:xfrm flipH="false" flipV="false" rot="0">
            <a:off x="16520283" y="-471455"/>
            <a:ext cx="4553602" cy="4114800"/>
          </a:xfrm>
          <a:custGeom>
            <a:avLst/>
            <a:gdLst/>
            <a:ahLst/>
            <a:cxnLst/>
            <a:rect r="r" b="b" t="t" l="l"/>
            <a:pathLst>
              <a:path h="4114800" w="4553602">
                <a:moveTo>
                  <a:pt x="0" y="0"/>
                </a:moveTo>
                <a:lnTo>
                  <a:pt x="4553601" y="0"/>
                </a:lnTo>
                <a:lnTo>
                  <a:pt x="455360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4366561" y="2710972"/>
            <a:ext cx="12087064" cy="5424805"/>
          </a:xfrm>
          <a:prstGeom prst="rect">
            <a:avLst/>
          </a:prstGeom>
        </p:spPr>
        <p:txBody>
          <a:bodyPr anchor="t" rtlCol="false" tIns="0" lIns="0" bIns="0" rIns="0">
            <a:spAutoFit/>
          </a:bodyPr>
          <a:lstStyle/>
          <a:p>
            <a:pPr algn="just" marL="604519" indent="-302260" lvl="1">
              <a:lnSpc>
                <a:spcPts val="3919"/>
              </a:lnSpc>
              <a:buFont typeface="Arial"/>
              <a:buChar char="•"/>
            </a:pPr>
            <a:r>
              <a:rPr lang="en-US" b="true" sz="2799">
                <a:solidFill>
                  <a:srgbClr val="02233D"/>
                </a:solidFill>
                <a:latin typeface="Montserrat Bold"/>
                <a:ea typeface="Montserrat Bold"/>
                <a:cs typeface="Montserrat Bold"/>
                <a:sym typeface="Montserrat Bold"/>
              </a:rPr>
              <a:t>Your paragrMonitor heart rate, blood pressure, oxygen saturation, and body temperature.aph text</a:t>
            </a:r>
          </a:p>
          <a:p>
            <a:pPr algn="just">
              <a:lnSpc>
                <a:spcPts val="3919"/>
              </a:lnSpc>
            </a:pPr>
          </a:p>
          <a:p>
            <a:pPr algn="just" marL="604519" indent="-302260" lvl="1">
              <a:lnSpc>
                <a:spcPts val="3919"/>
              </a:lnSpc>
              <a:buFont typeface="Arial"/>
              <a:buChar char="•"/>
            </a:pPr>
            <a:r>
              <a:rPr lang="en-US" b="true" sz="2799">
                <a:solidFill>
                  <a:srgbClr val="02233D"/>
                </a:solidFill>
                <a:latin typeface="Montserrat Bold"/>
                <a:ea typeface="Montserrat Bold"/>
                <a:cs typeface="Montserrat Bold"/>
                <a:sym typeface="Montserrat Bold"/>
              </a:rPr>
              <a:t>Transmit data to a cloud-based platform for real-time analysis by healthcare professionals.</a:t>
            </a:r>
          </a:p>
          <a:p>
            <a:pPr algn="just">
              <a:lnSpc>
                <a:spcPts val="3919"/>
              </a:lnSpc>
            </a:pPr>
          </a:p>
          <a:p>
            <a:pPr algn="just" marL="604519" indent="-302260" lvl="1">
              <a:lnSpc>
                <a:spcPts val="3919"/>
              </a:lnSpc>
              <a:buFont typeface="Arial"/>
              <a:buChar char="•"/>
            </a:pPr>
            <a:r>
              <a:rPr lang="en-US" b="true" sz="2799">
                <a:solidFill>
                  <a:srgbClr val="02233D"/>
                </a:solidFill>
                <a:latin typeface="Montserrat Bold"/>
                <a:ea typeface="Montserrat Bold"/>
                <a:cs typeface="Montserrat Bold"/>
                <a:sym typeface="Montserrat Bold"/>
              </a:rPr>
              <a:t>Generate alerts for any abnormal readings, allowing for immediate intervention.</a:t>
            </a:r>
          </a:p>
          <a:p>
            <a:pPr algn="just">
              <a:lnSpc>
                <a:spcPts val="3919"/>
              </a:lnSpc>
            </a:pPr>
          </a:p>
          <a:p>
            <a:pPr algn="just" marL="604519" indent="-302260" lvl="1">
              <a:lnSpc>
                <a:spcPts val="3919"/>
              </a:lnSpc>
              <a:buFont typeface="Arial"/>
              <a:buChar char="•"/>
            </a:pPr>
            <a:r>
              <a:rPr lang="en-US" b="true" sz="2799">
                <a:solidFill>
                  <a:srgbClr val="02233D"/>
                </a:solidFill>
                <a:latin typeface="Montserrat Bold"/>
                <a:ea typeface="Montserrat Bold"/>
                <a:cs typeface="Montserrat Bold"/>
                <a:sym typeface="Montserrat Bold"/>
              </a:rPr>
              <a:t>Provide patients with access to their health data via a mobile application, promoting proactive health management.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3E9FF"/>
        </a:solidFill>
      </p:bgPr>
    </p:bg>
    <p:spTree>
      <p:nvGrpSpPr>
        <p:cNvPr id="1" name=""/>
        <p:cNvGrpSpPr/>
        <p:nvPr/>
      </p:nvGrpSpPr>
      <p:grpSpPr>
        <a:xfrm>
          <a:off x="0" y="0"/>
          <a:ext cx="0" cy="0"/>
          <a:chOff x="0" y="0"/>
          <a:chExt cx="0" cy="0"/>
        </a:xfrm>
      </p:grpSpPr>
      <p:sp>
        <p:nvSpPr>
          <p:cNvPr name="Freeform 2" id="2"/>
          <p:cNvSpPr/>
          <p:nvPr/>
        </p:nvSpPr>
        <p:spPr>
          <a:xfrm flipH="true" flipV="false" rot="5739132">
            <a:off x="-5973640" y="-472748"/>
            <a:ext cx="7801629" cy="7801629"/>
          </a:xfrm>
          <a:custGeom>
            <a:avLst/>
            <a:gdLst/>
            <a:ahLst/>
            <a:cxnLst/>
            <a:rect r="r" b="b" t="t" l="l"/>
            <a:pathLst>
              <a:path h="7801629" w="7801629">
                <a:moveTo>
                  <a:pt x="7801630" y="0"/>
                </a:moveTo>
                <a:lnTo>
                  <a:pt x="0" y="0"/>
                </a:lnTo>
                <a:lnTo>
                  <a:pt x="0" y="7801629"/>
                </a:lnTo>
                <a:lnTo>
                  <a:pt x="7801630" y="7801629"/>
                </a:lnTo>
                <a:lnTo>
                  <a:pt x="780163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1773" y="8491467"/>
            <a:ext cx="2499955" cy="2554233"/>
          </a:xfrm>
          <a:custGeom>
            <a:avLst/>
            <a:gdLst/>
            <a:ahLst/>
            <a:cxnLst/>
            <a:rect r="r" b="b" t="t" l="l"/>
            <a:pathLst>
              <a:path h="2554233" w="2499955">
                <a:moveTo>
                  <a:pt x="0" y="0"/>
                </a:moveTo>
                <a:lnTo>
                  <a:pt x="2499956" y="0"/>
                </a:lnTo>
                <a:lnTo>
                  <a:pt x="2499956" y="2554232"/>
                </a:lnTo>
                <a:lnTo>
                  <a:pt x="0" y="2554232"/>
                </a:lnTo>
                <a:lnTo>
                  <a:pt x="0" y="0"/>
                </a:lnTo>
                <a:close/>
              </a:path>
            </a:pathLst>
          </a:custGeom>
          <a:blipFill>
            <a:blip r:embed="rId4"/>
            <a:stretch>
              <a:fillRect l="0" t="0" r="0" b="0"/>
            </a:stretch>
          </a:blipFill>
        </p:spPr>
      </p:sp>
      <p:sp>
        <p:nvSpPr>
          <p:cNvPr name="Freeform 4" id="4"/>
          <p:cNvSpPr/>
          <p:nvPr/>
        </p:nvSpPr>
        <p:spPr>
          <a:xfrm flipH="false" flipV="false" rot="0">
            <a:off x="12069878" y="9414503"/>
            <a:ext cx="7315200" cy="2565737"/>
          </a:xfrm>
          <a:custGeom>
            <a:avLst/>
            <a:gdLst/>
            <a:ahLst/>
            <a:cxnLst/>
            <a:rect r="r" b="b" t="t" l="l"/>
            <a:pathLst>
              <a:path h="2565737" w="7315200">
                <a:moveTo>
                  <a:pt x="0" y="0"/>
                </a:moveTo>
                <a:lnTo>
                  <a:pt x="7315200" y="0"/>
                </a:lnTo>
                <a:lnTo>
                  <a:pt x="7315200" y="2565736"/>
                </a:lnTo>
                <a:lnTo>
                  <a:pt x="0" y="25657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608486" y="2032334"/>
            <a:ext cx="7992171" cy="7936453"/>
          </a:xfrm>
          <a:custGeom>
            <a:avLst/>
            <a:gdLst/>
            <a:ahLst/>
            <a:cxnLst/>
            <a:rect r="r" b="b" t="t" l="l"/>
            <a:pathLst>
              <a:path h="7936453" w="7992171">
                <a:moveTo>
                  <a:pt x="0" y="0"/>
                </a:moveTo>
                <a:lnTo>
                  <a:pt x="7992171" y="0"/>
                </a:lnTo>
                <a:lnTo>
                  <a:pt x="7992171" y="7936453"/>
                </a:lnTo>
                <a:lnTo>
                  <a:pt x="0" y="7936453"/>
                </a:lnTo>
                <a:lnTo>
                  <a:pt x="0" y="0"/>
                </a:lnTo>
                <a:close/>
              </a:path>
            </a:pathLst>
          </a:custGeom>
          <a:blipFill>
            <a:blip r:embed="rId7"/>
            <a:stretch>
              <a:fillRect l="0" t="-351" r="0" b="-351"/>
            </a:stretch>
          </a:blipFill>
        </p:spPr>
      </p:sp>
      <p:sp>
        <p:nvSpPr>
          <p:cNvPr name="TextBox 6" id="6"/>
          <p:cNvSpPr txBox="true"/>
          <p:nvPr/>
        </p:nvSpPr>
        <p:spPr>
          <a:xfrm rot="0">
            <a:off x="4201536" y="300180"/>
            <a:ext cx="9884927"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League Spartan"/>
                <a:ea typeface="League Spartan"/>
                <a:cs typeface="League Spartan"/>
                <a:sym typeface="League Spartan"/>
              </a:rPr>
              <a:t>Virtual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3E9FF"/>
        </a:solidFill>
      </p:bgPr>
    </p:bg>
    <p:spTree>
      <p:nvGrpSpPr>
        <p:cNvPr id="1" name=""/>
        <p:cNvGrpSpPr/>
        <p:nvPr/>
      </p:nvGrpSpPr>
      <p:grpSpPr>
        <a:xfrm>
          <a:off x="0" y="0"/>
          <a:ext cx="0" cy="0"/>
          <a:chOff x="0" y="0"/>
          <a:chExt cx="0" cy="0"/>
        </a:xfrm>
      </p:grpSpPr>
      <p:sp>
        <p:nvSpPr>
          <p:cNvPr name="Freeform 2" id="2"/>
          <p:cNvSpPr/>
          <p:nvPr/>
        </p:nvSpPr>
        <p:spPr>
          <a:xfrm flipH="true" flipV="false" rot="5739132">
            <a:off x="-5973640" y="-472748"/>
            <a:ext cx="7801629" cy="7801629"/>
          </a:xfrm>
          <a:custGeom>
            <a:avLst/>
            <a:gdLst/>
            <a:ahLst/>
            <a:cxnLst/>
            <a:rect r="r" b="b" t="t" l="l"/>
            <a:pathLst>
              <a:path h="7801629" w="7801629">
                <a:moveTo>
                  <a:pt x="7801630" y="0"/>
                </a:moveTo>
                <a:lnTo>
                  <a:pt x="0" y="0"/>
                </a:lnTo>
                <a:lnTo>
                  <a:pt x="0" y="7801629"/>
                </a:lnTo>
                <a:lnTo>
                  <a:pt x="7801630" y="7801629"/>
                </a:lnTo>
                <a:lnTo>
                  <a:pt x="780163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522" y="3052937"/>
            <a:ext cx="13166956" cy="5304641"/>
          </a:xfrm>
          <a:custGeom>
            <a:avLst/>
            <a:gdLst/>
            <a:ahLst/>
            <a:cxnLst/>
            <a:rect r="r" b="b" t="t" l="l"/>
            <a:pathLst>
              <a:path h="5304641" w="13166956">
                <a:moveTo>
                  <a:pt x="0" y="0"/>
                </a:moveTo>
                <a:lnTo>
                  <a:pt x="13166956" y="0"/>
                </a:lnTo>
                <a:lnTo>
                  <a:pt x="13166956" y="5304641"/>
                </a:lnTo>
                <a:lnTo>
                  <a:pt x="0" y="5304641"/>
                </a:lnTo>
                <a:lnTo>
                  <a:pt x="0" y="0"/>
                </a:lnTo>
                <a:close/>
              </a:path>
            </a:pathLst>
          </a:custGeom>
          <a:blipFill>
            <a:blip r:embed="rId4"/>
            <a:stretch>
              <a:fillRect l="0" t="0" r="0" b="-1928"/>
            </a:stretch>
          </a:blipFill>
        </p:spPr>
      </p:sp>
      <p:sp>
        <p:nvSpPr>
          <p:cNvPr name="Freeform 4" id="4"/>
          <p:cNvSpPr/>
          <p:nvPr/>
        </p:nvSpPr>
        <p:spPr>
          <a:xfrm flipH="false" flipV="false" rot="0">
            <a:off x="-581773" y="8491467"/>
            <a:ext cx="2499955" cy="2554233"/>
          </a:xfrm>
          <a:custGeom>
            <a:avLst/>
            <a:gdLst/>
            <a:ahLst/>
            <a:cxnLst/>
            <a:rect r="r" b="b" t="t" l="l"/>
            <a:pathLst>
              <a:path h="2554233" w="2499955">
                <a:moveTo>
                  <a:pt x="0" y="0"/>
                </a:moveTo>
                <a:lnTo>
                  <a:pt x="2499956" y="0"/>
                </a:lnTo>
                <a:lnTo>
                  <a:pt x="2499956" y="2554232"/>
                </a:lnTo>
                <a:lnTo>
                  <a:pt x="0" y="2554232"/>
                </a:lnTo>
                <a:lnTo>
                  <a:pt x="0" y="0"/>
                </a:lnTo>
                <a:close/>
              </a:path>
            </a:pathLst>
          </a:custGeom>
          <a:blipFill>
            <a:blip r:embed="rId5"/>
            <a:stretch>
              <a:fillRect l="0" t="0" r="0" b="0"/>
            </a:stretch>
          </a:blipFill>
        </p:spPr>
      </p:sp>
      <p:sp>
        <p:nvSpPr>
          <p:cNvPr name="Freeform 5" id="5"/>
          <p:cNvSpPr/>
          <p:nvPr/>
        </p:nvSpPr>
        <p:spPr>
          <a:xfrm flipH="false" flipV="false" rot="0">
            <a:off x="12069878" y="9414503"/>
            <a:ext cx="7315200" cy="2565737"/>
          </a:xfrm>
          <a:custGeom>
            <a:avLst/>
            <a:gdLst/>
            <a:ahLst/>
            <a:cxnLst/>
            <a:rect r="r" b="b" t="t" l="l"/>
            <a:pathLst>
              <a:path h="2565737" w="7315200">
                <a:moveTo>
                  <a:pt x="0" y="0"/>
                </a:moveTo>
                <a:lnTo>
                  <a:pt x="7315200" y="0"/>
                </a:lnTo>
                <a:lnTo>
                  <a:pt x="7315200" y="2565736"/>
                </a:lnTo>
                <a:lnTo>
                  <a:pt x="0" y="25657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201536" y="300180"/>
            <a:ext cx="9884927" cy="1510031"/>
          </a:xfrm>
          <a:prstGeom prst="rect">
            <a:avLst/>
          </a:prstGeom>
        </p:spPr>
        <p:txBody>
          <a:bodyPr anchor="t" rtlCol="false" tIns="0" lIns="0" bIns="0" rIns="0">
            <a:spAutoFit/>
          </a:bodyPr>
          <a:lstStyle/>
          <a:p>
            <a:pPr algn="ctr">
              <a:lnSpc>
                <a:spcPts val="12319"/>
              </a:lnSpc>
              <a:spcBef>
                <a:spcPct val="0"/>
              </a:spcBef>
            </a:pPr>
            <a:r>
              <a:rPr lang="en-US" b="true" sz="8799">
                <a:solidFill>
                  <a:srgbClr val="000000"/>
                </a:solidFill>
                <a:latin typeface="League Spartan"/>
                <a:ea typeface="League Spartan"/>
                <a:cs typeface="League Spartan"/>
                <a:sym typeface="League Spartan"/>
              </a:rPr>
              <a:t>Logical Design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2211015" y="-21294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52293" y="834583"/>
            <a:ext cx="12383413" cy="1150746"/>
          </a:xfrm>
          <a:prstGeom prst="rect">
            <a:avLst/>
          </a:prstGeom>
        </p:spPr>
        <p:txBody>
          <a:bodyPr anchor="t" rtlCol="false" tIns="0" lIns="0" bIns="0" rIns="0">
            <a:spAutoFit/>
          </a:bodyPr>
          <a:lstStyle/>
          <a:p>
            <a:pPr algn="ctr">
              <a:lnSpc>
                <a:spcPts val="8623"/>
              </a:lnSpc>
            </a:pPr>
            <a:r>
              <a:rPr lang="en-US" sz="8799">
                <a:solidFill>
                  <a:srgbClr val="02233D"/>
                </a:solidFill>
                <a:latin typeface="League Spartan"/>
                <a:ea typeface="League Spartan"/>
                <a:cs typeface="League Spartan"/>
                <a:sym typeface="League Spartan"/>
              </a:rPr>
              <a:t>Preliminary Timeline</a:t>
            </a:r>
          </a:p>
        </p:txBody>
      </p:sp>
      <p:sp>
        <p:nvSpPr>
          <p:cNvPr name="Freeform 4" id="4"/>
          <p:cNvSpPr/>
          <p:nvPr/>
        </p:nvSpPr>
        <p:spPr>
          <a:xfrm flipH="false" flipV="false" rot="0">
            <a:off x="-4728870" y="9632500"/>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30400" y="-577647"/>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087491" y="3150134"/>
            <a:ext cx="1672919" cy="2541728"/>
          </a:xfrm>
          <a:custGeom>
            <a:avLst/>
            <a:gdLst/>
            <a:ahLst/>
            <a:cxnLst/>
            <a:rect r="r" b="b" t="t" l="l"/>
            <a:pathLst>
              <a:path h="2541728" w="1672919">
                <a:moveTo>
                  <a:pt x="0" y="0"/>
                </a:moveTo>
                <a:lnTo>
                  <a:pt x="1672919" y="0"/>
                </a:lnTo>
                <a:lnTo>
                  <a:pt x="1672919" y="2541728"/>
                </a:lnTo>
                <a:lnTo>
                  <a:pt x="0" y="2541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a:off x="4105903" y="6095026"/>
            <a:ext cx="9500705" cy="1086"/>
          </a:xfrm>
          <a:prstGeom prst="line">
            <a:avLst/>
          </a:prstGeom>
          <a:ln cap="flat" w="28575">
            <a:solidFill>
              <a:srgbClr val="000000"/>
            </a:solidFill>
            <a:prstDash val="solid"/>
            <a:headEnd type="none" len="sm" w="sm"/>
            <a:tailEnd type="none" len="sm" w="sm"/>
          </a:ln>
        </p:spPr>
      </p:sp>
      <p:grpSp>
        <p:nvGrpSpPr>
          <p:cNvPr name="Group 8" id="8"/>
          <p:cNvGrpSpPr/>
          <p:nvPr/>
        </p:nvGrpSpPr>
        <p:grpSpPr>
          <a:xfrm rot="0">
            <a:off x="5717230" y="5889392"/>
            <a:ext cx="413441" cy="413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4752016" y="7247545"/>
            <a:ext cx="1891922" cy="449961"/>
          </a:xfrm>
          <a:prstGeom prst="rect">
            <a:avLst/>
          </a:prstGeom>
        </p:spPr>
        <p:txBody>
          <a:bodyPr anchor="t" rtlCol="false" tIns="0" lIns="0" bIns="0" rIns="0">
            <a:spAutoFit/>
          </a:bodyPr>
          <a:lstStyle/>
          <a:p>
            <a:pPr algn="ctr">
              <a:lnSpc>
                <a:spcPts val="3311"/>
              </a:lnSpc>
            </a:pPr>
            <a:r>
              <a:rPr lang="en-US" sz="2400" spc="235">
                <a:solidFill>
                  <a:srgbClr val="231F20"/>
                </a:solidFill>
                <a:latin typeface="Calibri (MS)"/>
                <a:ea typeface="Calibri (MS)"/>
                <a:cs typeface="Calibri (MS)"/>
                <a:sym typeface="Calibri (MS)"/>
              </a:rPr>
              <a:t> Planning</a:t>
            </a:r>
          </a:p>
        </p:txBody>
      </p:sp>
      <p:sp>
        <p:nvSpPr>
          <p:cNvPr name="TextBox 12" id="12"/>
          <p:cNvSpPr txBox="true"/>
          <p:nvPr/>
        </p:nvSpPr>
        <p:spPr>
          <a:xfrm rot="0">
            <a:off x="5087491" y="3370711"/>
            <a:ext cx="1672919" cy="1050287"/>
          </a:xfrm>
          <a:prstGeom prst="rect">
            <a:avLst/>
          </a:prstGeom>
        </p:spPr>
        <p:txBody>
          <a:bodyPr anchor="t" rtlCol="false" tIns="0" lIns="0" bIns="0" rIns="0">
            <a:spAutoFit/>
          </a:bodyPr>
          <a:lstStyle/>
          <a:p>
            <a:pPr algn="ctr">
              <a:lnSpc>
                <a:spcPts val="7542"/>
              </a:lnSpc>
            </a:pPr>
            <a:r>
              <a:rPr lang="en-US" b="true" sz="5465" spc="535">
                <a:solidFill>
                  <a:srgbClr val="FFFBFB"/>
                </a:solidFill>
                <a:latin typeface="Calibri (MS) Bold"/>
                <a:ea typeface="Calibri (MS) Bold"/>
                <a:cs typeface="Calibri (MS) Bold"/>
                <a:sym typeface="Calibri (MS) Bold"/>
              </a:rPr>
              <a:t>01</a:t>
            </a:r>
          </a:p>
        </p:txBody>
      </p:sp>
      <p:sp>
        <p:nvSpPr>
          <p:cNvPr name="TextBox 13" id="13"/>
          <p:cNvSpPr txBox="true"/>
          <p:nvPr/>
        </p:nvSpPr>
        <p:spPr>
          <a:xfrm rot="0">
            <a:off x="4488091" y="6579058"/>
            <a:ext cx="2364434" cy="536067"/>
          </a:xfrm>
          <a:prstGeom prst="rect">
            <a:avLst/>
          </a:prstGeom>
        </p:spPr>
        <p:txBody>
          <a:bodyPr anchor="t" rtlCol="false" tIns="0" lIns="0" bIns="0" rIns="0">
            <a:spAutoFit/>
          </a:bodyPr>
          <a:lstStyle/>
          <a:p>
            <a:pPr algn="ctr">
              <a:lnSpc>
                <a:spcPts val="3863"/>
              </a:lnSpc>
            </a:pPr>
            <a:r>
              <a:rPr lang="en-US" b="true" sz="2799" spc="274">
                <a:solidFill>
                  <a:srgbClr val="231F20"/>
                </a:solidFill>
                <a:latin typeface="Calibri (MS) Bold"/>
                <a:ea typeface="Calibri (MS) Bold"/>
                <a:cs typeface="Calibri (MS) Bold"/>
                <a:sym typeface="Calibri (MS) Bold"/>
              </a:rPr>
              <a:t>MONTH 1</a:t>
            </a:r>
          </a:p>
        </p:txBody>
      </p:sp>
      <p:sp>
        <p:nvSpPr>
          <p:cNvPr name="Freeform 14" id="14"/>
          <p:cNvSpPr/>
          <p:nvPr/>
        </p:nvSpPr>
        <p:spPr>
          <a:xfrm flipH="false" flipV="false" rot="0">
            <a:off x="7965672" y="3150134"/>
            <a:ext cx="1672919" cy="2541728"/>
          </a:xfrm>
          <a:custGeom>
            <a:avLst/>
            <a:gdLst/>
            <a:ahLst/>
            <a:cxnLst/>
            <a:rect r="r" b="b" t="t" l="l"/>
            <a:pathLst>
              <a:path h="2541728" w="1672919">
                <a:moveTo>
                  <a:pt x="0" y="0"/>
                </a:moveTo>
                <a:lnTo>
                  <a:pt x="1672920" y="0"/>
                </a:lnTo>
                <a:lnTo>
                  <a:pt x="1672920" y="2541728"/>
                </a:lnTo>
                <a:lnTo>
                  <a:pt x="0" y="2541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8595412" y="5889392"/>
            <a:ext cx="413441" cy="41344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7965672" y="3370711"/>
            <a:ext cx="1672919" cy="1050287"/>
          </a:xfrm>
          <a:prstGeom prst="rect">
            <a:avLst/>
          </a:prstGeom>
        </p:spPr>
        <p:txBody>
          <a:bodyPr anchor="t" rtlCol="false" tIns="0" lIns="0" bIns="0" rIns="0">
            <a:spAutoFit/>
          </a:bodyPr>
          <a:lstStyle/>
          <a:p>
            <a:pPr algn="ctr">
              <a:lnSpc>
                <a:spcPts val="7542"/>
              </a:lnSpc>
            </a:pPr>
            <a:r>
              <a:rPr lang="en-US" b="true" sz="5465" spc="535">
                <a:solidFill>
                  <a:srgbClr val="FFFBFB"/>
                </a:solidFill>
                <a:latin typeface="Calibri (MS) Bold"/>
                <a:ea typeface="Calibri (MS) Bold"/>
                <a:cs typeface="Calibri (MS) Bold"/>
                <a:sym typeface="Calibri (MS) Bold"/>
              </a:rPr>
              <a:t>02</a:t>
            </a:r>
          </a:p>
        </p:txBody>
      </p:sp>
      <p:sp>
        <p:nvSpPr>
          <p:cNvPr name="Freeform 19" id="19"/>
          <p:cNvSpPr/>
          <p:nvPr/>
        </p:nvSpPr>
        <p:spPr>
          <a:xfrm flipH="false" flipV="false" rot="0">
            <a:off x="10845717" y="3150134"/>
            <a:ext cx="1672919" cy="2541728"/>
          </a:xfrm>
          <a:custGeom>
            <a:avLst/>
            <a:gdLst/>
            <a:ahLst/>
            <a:cxnLst/>
            <a:rect r="r" b="b" t="t" l="l"/>
            <a:pathLst>
              <a:path h="2541728" w="1672919">
                <a:moveTo>
                  <a:pt x="0" y="0"/>
                </a:moveTo>
                <a:lnTo>
                  <a:pt x="1672919" y="0"/>
                </a:lnTo>
                <a:lnTo>
                  <a:pt x="1672919" y="2541728"/>
                </a:lnTo>
                <a:lnTo>
                  <a:pt x="0" y="2541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11475456" y="5889392"/>
            <a:ext cx="413441" cy="4134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3" id="23"/>
          <p:cNvSpPr txBox="true"/>
          <p:nvPr/>
        </p:nvSpPr>
        <p:spPr>
          <a:xfrm rot="0">
            <a:off x="10845717" y="3370711"/>
            <a:ext cx="1672919" cy="1050287"/>
          </a:xfrm>
          <a:prstGeom prst="rect">
            <a:avLst/>
          </a:prstGeom>
        </p:spPr>
        <p:txBody>
          <a:bodyPr anchor="t" rtlCol="false" tIns="0" lIns="0" bIns="0" rIns="0">
            <a:spAutoFit/>
          </a:bodyPr>
          <a:lstStyle/>
          <a:p>
            <a:pPr algn="ctr">
              <a:lnSpc>
                <a:spcPts val="7542"/>
              </a:lnSpc>
            </a:pPr>
            <a:r>
              <a:rPr lang="en-US" b="true" sz="5465" spc="535">
                <a:solidFill>
                  <a:srgbClr val="FFFBFB"/>
                </a:solidFill>
                <a:latin typeface="Calibri (MS) Bold"/>
                <a:ea typeface="Calibri (MS) Bold"/>
                <a:cs typeface="Calibri (MS) Bold"/>
                <a:sym typeface="Calibri (MS) Bold"/>
              </a:rPr>
              <a:t>03</a:t>
            </a:r>
          </a:p>
        </p:txBody>
      </p:sp>
      <p:sp>
        <p:nvSpPr>
          <p:cNvPr name="TextBox 24" id="24"/>
          <p:cNvSpPr txBox="true"/>
          <p:nvPr/>
        </p:nvSpPr>
        <p:spPr>
          <a:xfrm rot="0">
            <a:off x="7650174" y="7247545"/>
            <a:ext cx="1891922" cy="869061"/>
          </a:xfrm>
          <a:prstGeom prst="rect">
            <a:avLst/>
          </a:prstGeom>
        </p:spPr>
        <p:txBody>
          <a:bodyPr anchor="t" rtlCol="false" tIns="0" lIns="0" bIns="0" rIns="0">
            <a:spAutoFit/>
          </a:bodyPr>
          <a:lstStyle/>
          <a:p>
            <a:pPr algn="ctr">
              <a:lnSpc>
                <a:spcPts val="3311"/>
              </a:lnSpc>
            </a:pPr>
            <a:r>
              <a:rPr lang="en-US" sz="2400" spc="235">
                <a:solidFill>
                  <a:srgbClr val="231F20"/>
                </a:solidFill>
                <a:latin typeface="Calibri (MS)"/>
                <a:ea typeface="Calibri (MS)"/>
                <a:cs typeface="Calibri (MS)"/>
                <a:sym typeface="Calibri (MS)"/>
              </a:rPr>
              <a:t>Design and Prototype</a:t>
            </a:r>
          </a:p>
        </p:txBody>
      </p:sp>
      <p:sp>
        <p:nvSpPr>
          <p:cNvPr name="TextBox 25" id="25"/>
          <p:cNvSpPr txBox="true"/>
          <p:nvPr/>
        </p:nvSpPr>
        <p:spPr>
          <a:xfrm rot="0">
            <a:off x="7414500" y="6607633"/>
            <a:ext cx="2364434" cy="536067"/>
          </a:xfrm>
          <a:prstGeom prst="rect">
            <a:avLst/>
          </a:prstGeom>
        </p:spPr>
        <p:txBody>
          <a:bodyPr anchor="t" rtlCol="false" tIns="0" lIns="0" bIns="0" rIns="0">
            <a:spAutoFit/>
          </a:bodyPr>
          <a:lstStyle/>
          <a:p>
            <a:pPr algn="ctr">
              <a:lnSpc>
                <a:spcPts val="3863"/>
              </a:lnSpc>
            </a:pPr>
            <a:r>
              <a:rPr lang="en-US" b="true" sz="2799" spc="274">
                <a:solidFill>
                  <a:srgbClr val="231F20"/>
                </a:solidFill>
                <a:latin typeface="Calibri (MS) Bold"/>
                <a:ea typeface="Calibri (MS) Bold"/>
                <a:cs typeface="Calibri (MS) Bold"/>
                <a:sym typeface="Calibri (MS) Bold"/>
              </a:rPr>
              <a:t>MONTH 2-4</a:t>
            </a:r>
          </a:p>
        </p:txBody>
      </p:sp>
      <p:sp>
        <p:nvSpPr>
          <p:cNvPr name="TextBox 26" id="26"/>
          <p:cNvSpPr txBox="true"/>
          <p:nvPr/>
        </p:nvSpPr>
        <p:spPr>
          <a:xfrm rot="0">
            <a:off x="10383181" y="7274977"/>
            <a:ext cx="2293587" cy="449961"/>
          </a:xfrm>
          <a:prstGeom prst="rect">
            <a:avLst/>
          </a:prstGeom>
        </p:spPr>
        <p:txBody>
          <a:bodyPr anchor="t" rtlCol="false" tIns="0" lIns="0" bIns="0" rIns="0">
            <a:spAutoFit/>
          </a:bodyPr>
          <a:lstStyle/>
          <a:p>
            <a:pPr algn="ctr">
              <a:lnSpc>
                <a:spcPts val="3311"/>
              </a:lnSpc>
            </a:pPr>
            <a:r>
              <a:rPr lang="en-US" sz="2400" spc="235">
                <a:solidFill>
                  <a:srgbClr val="231F20"/>
                </a:solidFill>
                <a:latin typeface="Calibri (MS)"/>
                <a:ea typeface="Calibri (MS)"/>
                <a:cs typeface="Calibri (MS)"/>
                <a:sym typeface="Calibri (MS)"/>
              </a:rPr>
              <a:t>Development</a:t>
            </a:r>
          </a:p>
        </p:txBody>
      </p:sp>
      <p:sp>
        <p:nvSpPr>
          <p:cNvPr name="TextBox 27" id="27"/>
          <p:cNvSpPr txBox="true"/>
          <p:nvPr/>
        </p:nvSpPr>
        <p:spPr>
          <a:xfrm rot="0">
            <a:off x="10312334" y="6607633"/>
            <a:ext cx="2364434" cy="536067"/>
          </a:xfrm>
          <a:prstGeom prst="rect">
            <a:avLst/>
          </a:prstGeom>
        </p:spPr>
        <p:txBody>
          <a:bodyPr anchor="t" rtlCol="false" tIns="0" lIns="0" bIns="0" rIns="0">
            <a:spAutoFit/>
          </a:bodyPr>
          <a:lstStyle/>
          <a:p>
            <a:pPr algn="ctr">
              <a:lnSpc>
                <a:spcPts val="3863"/>
              </a:lnSpc>
            </a:pPr>
            <a:r>
              <a:rPr lang="en-US" b="true" sz="2799" spc="274">
                <a:solidFill>
                  <a:srgbClr val="231F20"/>
                </a:solidFill>
                <a:latin typeface="Calibri (MS) Bold"/>
                <a:ea typeface="Calibri (MS) Bold"/>
                <a:cs typeface="Calibri (MS) Bold"/>
                <a:sym typeface="Calibri (MS) Bold"/>
              </a:rPr>
              <a:t>MONTH 5-7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83372" y="-527382"/>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02412" y="1388192"/>
            <a:ext cx="6483176" cy="1150746"/>
          </a:xfrm>
          <a:prstGeom prst="rect">
            <a:avLst/>
          </a:prstGeom>
        </p:spPr>
        <p:txBody>
          <a:bodyPr anchor="t" rtlCol="false" tIns="0" lIns="0" bIns="0" rIns="0">
            <a:spAutoFit/>
          </a:bodyPr>
          <a:lstStyle/>
          <a:p>
            <a:pPr algn="ctr">
              <a:lnSpc>
                <a:spcPts val="8623"/>
              </a:lnSpc>
            </a:pPr>
            <a:r>
              <a:rPr lang="en-US" sz="8799">
                <a:solidFill>
                  <a:srgbClr val="02233D"/>
                </a:solidFill>
                <a:latin typeface="League Spartan"/>
                <a:ea typeface="League Spartan"/>
                <a:cs typeface="League Spartan"/>
                <a:sym typeface="League Spartan"/>
              </a:rPr>
              <a:t>Conclusion</a:t>
            </a:r>
          </a:p>
        </p:txBody>
      </p:sp>
      <p:sp>
        <p:nvSpPr>
          <p:cNvPr name="Freeform 4" id="4"/>
          <p:cNvSpPr/>
          <p:nvPr/>
        </p:nvSpPr>
        <p:spPr>
          <a:xfrm flipH="false" flipV="false" rot="0">
            <a:off x="15070453" y="-2638504"/>
            <a:ext cx="7875378" cy="8104361"/>
          </a:xfrm>
          <a:custGeom>
            <a:avLst/>
            <a:gdLst/>
            <a:ahLst/>
            <a:cxnLst/>
            <a:rect r="r" b="b" t="t" l="l"/>
            <a:pathLst>
              <a:path h="8104361" w="7875378">
                <a:moveTo>
                  <a:pt x="0" y="0"/>
                </a:moveTo>
                <a:lnTo>
                  <a:pt x="7875377" y="0"/>
                </a:lnTo>
                <a:lnTo>
                  <a:pt x="7875377" y="8104360"/>
                </a:lnTo>
                <a:lnTo>
                  <a:pt x="0" y="8104360"/>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60779" y="3706271"/>
            <a:ext cx="12319582" cy="3404870"/>
          </a:xfrm>
          <a:prstGeom prst="rect">
            <a:avLst/>
          </a:prstGeom>
        </p:spPr>
        <p:txBody>
          <a:bodyPr anchor="t" rtlCol="false" tIns="0" lIns="0" bIns="0" rIns="0">
            <a:spAutoFit/>
          </a:bodyPr>
          <a:lstStyle/>
          <a:p>
            <a:pPr algn="just">
              <a:lnSpc>
                <a:spcPts val="4480"/>
              </a:lnSpc>
            </a:pPr>
            <a:r>
              <a:rPr lang="en-US" sz="3200">
                <a:solidFill>
                  <a:srgbClr val="00204B"/>
                </a:solidFill>
                <a:latin typeface="Calibri (MS)"/>
                <a:ea typeface="Calibri (MS)"/>
                <a:cs typeface="Calibri (MS)"/>
                <a:sym typeface="Calibri (MS)"/>
              </a:rPr>
              <a:t>In conclusion, our Patient Health Monitoring System offers a scalable, affordable, and effective solution to address the growing challenges of continuous patient care. By leveraging IoT technology, we can ensure better health outcomes, more efficient healthcare delivery, and increased accessibility, particularly for remote or elderly patients.</a:t>
            </a:r>
          </a:p>
          <a:p>
            <a:pPr algn="just">
              <a:lnSpc>
                <a:spcPts val="4480"/>
              </a:lnSpc>
              <a:spcBef>
                <a:spcPct val="0"/>
              </a:spcBef>
            </a:pPr>
          </a:p>
        </p:txBody>
      </p:sp>
      <p:sp>
        <p:nvSpPr>
          <p:cNvPr name="Freeform 6" id="6"/>
          <p:cNvSpPr/>
          <p:nvPr/>
        </p:nvSpPr>
        <p:spPr>
          <a:xfrm flipH="false" flipV="false" rot="0">
            <a:off x="14261967" y="6850331"/>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756820" y="6204330"/>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DAGSJKhAhn4</dc:identifier>
  <dcterms:modified xsi:type="dcterms:W3CDTF">2011-08-01T06:04:30Z</dcterms:modified>
  <cp:revision>1</cp:revision>
  <dc:title>IoT-Based Patient Health Monitoring System</dc:title>
</cp:coreProperties>
</file>